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82" r:id="rId2"/>
    <p:sldId id="256" r:id="rId3"/>
    <p:sldId id="281" r:id="rId4"/>
    <p:sldId id="277" r:id="rId5"/>
    <p:sldId id="257" r:id="rId6"/>
    <p:sldId id="258" r:id="rId7"/>
    <p:sldId id="278" r:id="rId8"/>
    <p:sldId id="259" r:id="rId9"/>
    <p:sldId id="260" r:id="rId10"/>
    <p:sldId id="263" r:id="rId11"/>
    <p:sldId id="264" r:id="rId12"/>
    <p:sldId id="276" r:id="rId13"/>
    <p:sldId id="265" r:id="rId14"/>
    <p:sldId id="269" r:id="rId15"/>
    <p:sldId id="279" r:id="rId16"/>
    <p:sldId id="280" r:id="rId17"/>
    <p:sldId id="284" r:id="rId18"/>
    <p:sldId id="266" r:id="rId19"/>
    <p:sldId id="285" r:id="rId20"/>
    <p:sldId id="268"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38" autoAdjust="0"/>
  </p:normalViewPr>
  <p:slideViewPr>
    <p:cSldViewPr snapToGrid="0">
      <p:cViewPr varScale="1">
        <p:scale>
          <a:sx n="52" d="100"/>
          <a:sy n="52" d="100"/>
        </p:scale>
        <p:origin x="62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1143000" y="685800"/>
            <a:ext cx="4572000" cy="3429000"/>
          </a:xfrm>
          <a:prstGeom prst="rect">
            <a:avLst/>
          </a:prstGeom>
        </p:spPr>
        <p:txBody>
          <a:bodyPr/>
          <a:lstStyle/>
          <a:p>
            <a:endParaRPr/>
          </a:p>
        </p:txBody>
      </p:sp>
      <p:sp>
        <p:nvSpPr>
          <p:cNvPr id="175" name="Shape 1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dirty="0"/>
              <a:t>How many use </a:t>
            </a:r>
            <a:r>
              <a:rPr lang="en-US" dirty="0"/>
              <a:t>PowerShell</a:t>
            </a:r>
            <a:r>
              <a:rPr dirty="0"/>
              <a:t>?</a:t>
            </a:r>
          </a:p>
          <a:p>
            <a:r>
              <a:rPr dirty="0"/>
              <a:t>Used </a:t>
            </a:r>
            <a:r>
              <a:rPr dirty="0" err="1"/>
              <a:t>sqlps</a:t>
            </a:r>
            <a:r>
              <a:rPr dirty="0"/>
              <a:t>, </a:t>
            </a:r>
            <a:r>
              <a:rPr dirty="0" err="1"/>
              <a:t>sqlserver</a:t>
            </a:r>
            <a:r>
              <a:rPr dirty="0"/>
              <a:t> or </a:t>
            </a:r>
            <a:r>
              <a:rPr dirty="0" err="1"/>
              <a:t>dbatools</a:t>
            </a:r>
            <a:r>
              <a:rPr dirty="0"/>
              <a:t> modules?</a:t>
            </a:r>
          </a:p>
          <a:p>
            <a:r>
              <a:rPr dirty="0"/>
              <a:t>How many instances do you manage?</a:t>
            </a:r>
          </a:p>
          <a:p>
            <a:r>
              <a:rPr dirty="0"/>
              <a:t>Any scripting?</a:t>
            </a:r>
          </a:p>
          <a:p>
            <a:r>
              <a:rPr dirty="0"/>
              <a:t>Ever automated daily tasks?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https://docs.microsoft.com/en-us/sql/relational-databases/server-management-objects-smo/smo-object-model-diagram?view=sql-server-2017</a:t>
            </a:r>
          </a:p>
        </p:txBody>
      </p:sp>
    </p:spTree>
    <p:extLst>
      <p:ext uri="{BB962C8B-B14F-4D97-AF65-F5344CB8AC3E}">
        <p14:creationId xmlns:p14="http://schemas.microsoft.com/office/powerpoint/2010/main" val="95279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the </a:t>
            </a:r>
            <a:r>
              <a:rPr lang="en-US" dirty="0" err="1"/>
              <a:t>dbatools</a:t>
            </a:r>
            <a:r>
              <a:rPr lang="en-US" dirty="0"/>
              <a:t> pro on your team</a:t>
            </a:r>
          </a:p>
        </p:txBody>
      </p:sp>
    </p:spTree>
    <p:extLst>
      <p:ext uri="{BB962C8B-B14F-4D97-AF65-F5344CB8AC3E}">
        <p14:creationId xmlns:p14="http://schemas.microsoft.com/office/powerpoint/2010/main" val="358164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are available now!</a:t>
            </a:r>
          </a:p>
        </p:txBody>
      </p:sp>
    </p:spTree>
    <p:extLst>
      <p:ext uri="{BB962C8B-B14F-4D97-AF65-F5344CB8AC3E}">
        <p14:creationId xmlns:p14="http://schemas.microsoft.com/office/powerpoint/2010/main" val="91022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my job, I was floored by the number of databases. How do you do backups? When and how can you perform </a:t>
            </a:r>
            <a:r>
              <a:rPr lang="en-US" dirty="0" err="1"/>
              <a:t>checkdb</a:t>
            </a:r>
            <a:r>
              <a:rPr lang="en-US" dirty="0"/>
              <a:t>? How does anything work at this scale?</a:t>
            </a:r>
          </a:p>
        </p:txBody>
      </p:sp>
    </p:spTree>
    <p:extLst>
      <p:ext uri="{BB962C8B-B14F-4D97-AF65-F5344CB8AC3E}">
        <p14:creationId xmlns:p14="http://schemas.microsoft.com/office/powerpoint/2010/main" val="3153021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5515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t>Since 1999</a:t>
            </a:r>
          </a:p>
          <a:p>
            <a:r>
              <a:t>Visit &amp; thank sponsors &amp; volunteers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8K DBs - design problems get magnified at scale</a:t>
            </a:r>
          </a:p>
          <a:p>
            <a:r>
              <a:t>She said I could!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Scripts are d</a:t>
            </a:r>
            <a:r>
              <a:rPr dirty="0"/>
              <a:t>ocumentation </a:t>
            </a:r>
            <a:r>
              <a:rPr lang="en-US" dirty="0"/>
              <a:t>and documentation is communication</a:t>
            </a:r>
          </a:p>
          <a:p>
            <a:r>
              <a:rPr lang="en-US" dirty="0"/>
              <a:t>	Documentation is a love letter to your future self</a:t>
            </a:r>
          </a:p>
          <a:p>
            <a:r>
              <a:rPr lang="en-US" dirty="0"/>
              <a:t>Communication</a:t>
            </a:r>
          </a:p>
          <a:p>
            <a:r>
              <a:rPr lang="en-US" dirty="0"/>
              <a:t>	Can put PowerShell snippets into your ticket notes</a:t>
            </a:r>
          </a:p>
          <a:p>
            <a:r>
              <a:rPr lang="en-US" dirty="0"/>
              <a:t>	Communicate with peers, change managers</a:t>
            </a:r>
          </a:p>
          <a:p>
            <a:r>
              <a:rPr lang="en-US" dirty="0"/>
              <a:t>	No one is reading your 30 page Word doc</a:t>
            </a:r>
          </a:p>
          <a:p>
            <a:r>
              <a:rPr dirty="0"/>
              <a:t>Trackable - “You can’t put </a:t>
            </a:r>
            <a:r>
              <a:rPr lang="en-US" dirty="0"/>
              <a:t>mouse </a:t>
            </a:r>
            <a:r>
              <a:rPr dirty="0"/>
              <a:t>clicks in source control”</a:t>
            </a:r>
            <a:r>
              <a:rPr lang="en-US" dirty="0"/>
              <a:t> (</a:t>
            </a:r>
            <a:r>
              <a:rPr lang="en-US" dirty="0" err="1"/>
              <a:t>Snover</a:t>
            </a:r>
            <a:r>
              <a:rPr lang="en-US" dirty="0"/>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Module and cut-down version of </a:t>
            </a:r>
            <a:r>
              <a:rPr lang="en-US" dirty="0"/>
              <a:t>PowerShell</a:t>
            </a:r>
            <a:r>
              <a:rPr dirty="0"/>
              <a:t>. Don’t use any of these</a:t>
            </a:r>
          </a:p>
          <a:p>
            <a:r>
              <a:rPr dirty="0"/>
              <a:t>Released with SSMS 2016, then sat idle</a:t>
            </a:r>
          </a:p>
          <a:p>
            <a:r>
              <a:rPr dirty="0"/>
              <a:t>Moved to gallery April 2017</a:t>
            </a:r>
          </a:p>
          <a:p>
            <a:r>
              <a:rPr dirty="0"/>
              <a:t>See Drew’s session for more detail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rPr dirty="0"/>
              <a:t>Single purpose - now almost 550 functions</a:t>
            </a:r>
            <a:endParaRPr lang="en-US" dirty="0"/>
          </a:p>
          <a:p>
            <a:r>
              <a:rPr lang="en-US" dirty="0"/>
              <a:t>Just passed 4000 PRs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Sqlserver</a:t>
            </a:r>
            <a:r>
              <a:rPr lang="en-US" dirty="0"/>
              <a:t>: 107 functions</a:t>
            </a:r>
          </a:p>
          <a:p>
            <a:r>
              <a:rPr lang="en-US" dirty="0" err="1"/>
              <a:t>Dbatools</a:t>
            </a:r>
            <a:r>
              <a:rPr lang="en-US" dirty="0"/>
              <a:t>: 558 functions</a:t>
            </a:r>
          </a:p>
        </p:txBody>
      </p:sp>
    </p:spTree>
    <p:extLst>
      <p:ext uri="{BB962C8B-B14F-4D97-AF65-F5344CB8AC3E}">
        <p14:creationId xmlns:p14="http://schemas.microsoft.com/office/powerpoint/2010/main" val="290357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Rectangle"/>
          <p:cNvSpPr/>
          <p:nvPr/>
        </p:nvSpPr>
        <p:spPr>
          <a:xfrm>
            <a:off x="277706" y="1429173"/>
            <a:ext cx="12449388" cy="6915575"/>
          </a:xfrm>
          <a:prstGeom prst="rect">
            <a:avLst/>
          </a:prstGeom>
          <a:ln w="12700">
            <a:solidFill>
              <a:srgbClr val="83827D"/>
            </a:solidFill>
            <a:miter lim="400000"/>
          </a:ln>
        </p:spPr>
        <p:txBody>
          <a:bodyPr lIns="27093" tIns="27093" rIns="27093" bIns="27093" anchor="ctr"/>
          <a:lstStyle/>
          <a:p>
            <a:pPr defTabSz="587022">
              <a:defRPr sz="3400"/>
            </a:pPr>
            <a:endParaRPr/>
          </a:p>
        </p:txBody>
      </p:sp>
      <p:sp>
        <p:nvSpPr>
          <p:cNvPr id="166" name="Title Text"/>
          <p:cNvSpPr txBox="1">
            <a:spLocks noGrp="1"/>
          </p:cNvSpPr>
          <p:nvPr>
            <p:ph type="title"/>
          </p:nvPr>
        </p:nvSpPr>
        <p:spPr>
          <a:xfrm>
            <a:off x="1029546" y="1408853"/>
            <a:ext cx="10938935" cy="1828801"/>
          </a:xfrm>
          <a:prstGeom prst="rect">
            <a:avLst/>
          </a:prstGeom>
        </p:spPr>
        <p:txBody>
          <a:bodyPr lIns="27093" tIns="27093" rIns="27093" bIns="27093"/>
          <a:lstStyle>
            <a:lvl1pPr defTabSz="587022">
              <a:defRPr sz="7000">
                <a:solidFill>
                  <a:srgbClr val="558AAB"/>
                </a:solidFill>
              </a:defRPr>
            </a:lvl1pPr>
          </a:lstStyle>
          <a:p>
            <a:r>
              <a:t>Title Text</a:t>
            </a:r>
          </a:p>
        </p:txBody>
      </p:sp>
      <p:sp>
        <p:nvSpPr>
          <p:cNvPr id="167" name="Body Level One…"/>
          <p:cNvSpPr txBox="1">
            <a:spLocks noGrp="1"/>
          </p:cNvSpPr>
          <p:nvPr>
            <p:ph type="body" sz="half" idx="1"/>
          </p:nvPr>
        </p:nvSpPr>
        <p:spPr>
          <a:xfrm>
            <a:off x="1029546" y="3318933"/>
            <a:ext cx="10938935" cy="4301067"/>
          </a:xfrm>
          <a:prstGeom prst="rect">
            <a:avLst/>
          </a:prstGeom>
        </p:spPr>
        <p:txBody>
          <a:bodyPr lIns="27093" tIns="27093" rIns="27093" bIns="27093"/>
          <a:lstStyle>
            <a:lvl1pPr marL="310356" indent="-310356" defTabSz="587022">
              <a:buBlip>
                <a:blip r:embed="rId3"/>
              </a:buBlip>
              <a:defRPr sz="3400"/>
            </a:lvl1pPr>
            <a:lvl2pPr marL="981455" indent="-397255" defTabSz="587022">
              <a:buBlip>
                <a:blip r:embed="rId3"/>
              </a:buBlip>
              <a:defRPr sz="3400"/>
            </a:lvl2pPr>
            <a:lvl3pPr marL="1565655" indent="-397255" defTabSz="587022">
              <a:buBlip>
                <a:blip r:embed="rId3"/>
              </a:buBlip>
              <a:defRPr sz="3400"/>
            </a:lvl3pPr>
            <a:lvl4pPr marL="2149855" indent="-397255" defTabSz="587022">
              <a:buBlip>
                <a:blip r:embed="rId3"/>
              </a:buBlip>
              <a:defRPr sz="3400"/>
            </a:lvl4pPr>
            <a:lvl5pPr marL="2734055" indent="-397255" defTabSz="587022">
              <a:buBlip>
                <a:blip r:embed="rId3"/>
              </a:buBlip>
              <a:defRPr sz="3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90572" y="8325713"/>
            <a:ext cx="236356" cy="227720"/>
          </a:xfrm>
          <a:prstGeom prst="rect">
            <a:avLst/>
          </a:prstGeom>
        </p:spPr>
        <p:txBody>
          <a:bodyPr lIns="27093" tIns="27093" rIns="27093" bIns="27093"/>
          <a:lstStyle>
            <a:lvl1pPr defTabSz="587022">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6"/>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batools.io/commands/" TargetMode="Externa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hyperlink" Target="https://docs.dbatools.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hyperlink" Target="https://dbatools.io/" TargetMode="External"/><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hyperlink" Target="mailto:andy@flxsql.com" TargetMode="External"/><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C4CF-8C5A-41AB-9AA0-36BC7F42DE62}"/>
              </a:ext>
            </a:extLst>
          </p:cNvPr>
          <p:cNvSpPr>
            <a:spLocks noGrp="1"/>
          </p:cNvSpPr>
          <p:nvPr>
            <p:ph type="title"/>
          </p:nvPr>
        </p:nvSpPr>
        <p:spPr/>
        <p:txBody>
          <a:bodyPr/>
          <a:lstStyle/>
          <a:p>
            <a:r>
              <a:rPr lang="en-US" b="1" dirty="0" err="1"/>
              <a:t>dbatools</a:t>
            </a:r>
            <a:r>
              <a:rPr lang="en-US" b="1" dirty="0"/>
              <a:t> for the Uninitiated</a:t>
            </a:r>
          </a:p>
        </p:txBody>
      </p:sp>
      <p:sp>
        <p:nvSpPr>
          <p:cNvPr id="5" name="TextBox 4">
            <a:extLst>
              <a:ext uri="{FF2B5EF4-FFF2-40B4-BE49-F238E27FC236}">
                <a16:creationId xmlns:a16="http://schemas.microsoft.com/office/drawing/2014/main" id="{9754CD03-1DFF-4908-9294-A0A4B531575B}"/>
              </a:ext>
            </a:extLst>
          </p:cNvPr>
          <p:cNvSpPr txBox="1"/>
          <p:nvPr/>
        </p:nvSpPr>
        <p:spPr>
          <a:xfrm>
            <a:off x="1041400" y="2612767"/>
            <a:ext cx="10922000" cy="5088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dirty="0"/>
              <a:t>You’ve just inherited a large SQL Server estate, and next month’s merger will double the number of instances you’re responsible for. Or maybe you have one big instance with thousands of databases on it. Are there backups? Are they good? Are your systems in good health?</a:t>
            </a:r>
          </a:p>
          <a:p>
            <a:pPr algn="just"/>
            <a:endParaRPr lang="en-US" dirty="0"/>
          </a:p>
          <a:p>
            <a:pPr algn="just"/>
            <a:r>
              <a:rPr lang="en-US" dirty="0"/>
              <a:t>It's time to automate with the </a:t>
            </a:r>
            <a:r>
              <a:rPr lang="en-US" dirty="0" err="1"/>
              <a:t>dbatools</a:t>
            </a:r>
            <a:r>
              <a:rPr lang="en-US" dirty="0"/>
              <a:t> PowerShell module.</a:t>
            </a:r>
            <a:endParaRPr kumimoji="0" lang="en-US" b="0" i="0" u="none" strike="noStrike" cap="none" spc="0" normalizeH="0" baseline="0" dirty="0">
              <a:ln>
                <a:noFill/>
              </a:ln>
              <a:solidFill>
                <a:srgbClr val="558AAB"/>
              </a:solidFill>
              <a:effectLst/>
              <a:uFillTx/>
              <a:latin typeface="+mj-lt"/>
              <a:ea typeface="+mj-ea"/>
              <a:cs typeface="+mj-cs"/>
              <a:sym typeface="Helvetica Neue Bold Condensed"/>
            </a:endParaRPr>
          </a:p>
        </p:txBody>
      </p:sp>
    </p:spTree>
    <p:extLst>
      <p:ext uri="{BB962C8B-B14F-4D97-AF65-F5344CB8AC3E}">
        <p14:creationId xmlns:p14="http://schemas.microsoft.com/office/powerpoint/2010/main" val="428973775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QL Server &amp; PowerShell"/>
          <p:cNvSpPr txBox="1">
            <a:spLocks noGrp="1"/>
          </p:cNvSpPr>
          <p:nvPr>
            <p:ph type="title"/>
          </p:nvPr>
        </p:nvSpPr>
        <p:spPr>
          <a:prstGeom prst="rect">
            <a:avLst/>
          </a:prstGeom>
        </p:spPr>
        <p:txBody>
          <a:bodyPr/>
          <a:lstStyle/>
          <a:p>
            <a:r>
              <a:rPr lang="en-US" dirty="0"/>
              <a:t>PowerShell &amp; </a:t>
            </a:r>
            <a:r>
              <a:rPr dirty="0"/>
              <a:t>SQL Server</a:t>
            </a:r>
          </a:p>
        </p:txBody>
      </p:sp>
      <p:sp>
        <p:nvSpPr>
          <p:cNvPr id="214" name="2008 - sqlps &amp; PowerShell Agent Job Step…"/>
          <p:cNvSpPr txBox="1">
            <a:spLocks noGrp="1"/>
          </p:cNvSpPr>
          <p:nvPr>
            <p:ph type="body" idx="1"/>
          </p:nvPr>
        </p:nvSpPr>
        <p:spPr>
          <a:prstGeom prst="rect">
            <a:avLst/>
          </a:prstGeom>
        </p:spPr>
        <p:txBody>
          <a:bodyPr/>
          <a:lstStyle/>
          <a:p>
            <a:pPr>
              <a:buBlip>
                <a:blip r:embed="rId3"/>
              </a:buBlip>
              <a:defRPr sz="4800"/>
            </a:pPr>
            <a:r>
              <a:rPr dirty="0"/>
              <a:t>2008 - </a:t>
            </a:r>
            <a:r>
              <a:rPr dirty="0" err="1"/>
              <a:t>sqlps</a:t>
            </a:r>
            <a:r>
              <a:rPr dirty="0"/>
              <a:t> &amp; </a:t>
            </a:r>
            <a:r>
              <a:rPr lang="en-US" dirty="0"/>
              <a:t>PowerShell</a:t>
            </a:r>
            <a:r>
              <a:rPr dirty="0"/>
              <a:t> Agent Job Step</a:t>
            </a:r>
          </a:p>
          <a:p>
            <a:pPr>
              <a:buBlip>
                <a:blip r:embed="rId3"/>
              </a:buBlip>
              <a:defRPr sz="4800"/>
            </a:pPr>
            <a:r>
              <a:rPr dirty="0"/>
              <a:t>2016 - </a:t>
            </a:r>
            <a:r>
              <a:rPr dirty="0" err="1"/>
              <a:t>sqlserver</a:t>
            </a:r>
            <a:endParaRPr dirty="0"/>
          </a:p>
          <a:p>
            <a:pPr>
              <a:buBlip>
                <a:blip r:embed="rId3"/>
              </a:buBlip>
              <a:defRPr sz="4800"/>
            </a:pPr>
            <a:r>
              <a:rPr dirty="0"/>
              <a:t>2017 - </a:t>
            </a:r>
            <a:r>
              <a:rPr dirty="0" err="1"/>
              <a:t>sqlserver</a:t>
            </a:r>
            <a:r>
              <a:rPr dirty="0"/>
              <a:t> in </a:t>
            </a:r>
            <a:r>
              <a:rPr lang="en-US" dirty="0"/>
              <a:t>PowerShell</a:t>
            </a:r>
            <a:r>
              <a:rPr dirty="0"/>
              <a:t> Gallery</a:t>
            </a:r>
          </a:p>
          <a:p>
            <a:pPr>
              <a:buBlip>
                <a:blip r:embed="rId3"/>
              </a:buBlip>
              <a:defRPr sz="4800"/>
            </a:pPr>
            <a:r>
              <a:rPr dirty="0"/>
              <a:t>Good starting point</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at is dbatools?"/>
          <p:cNvSpPr txBox="1">
            <a:spLocks noGrp="1"/>
          </p:cNvSpPr>
          <p:nvPr>
            <p:ph type="title"/>
          </p:nvPr>
        </p:nvSpPr>
        <p:spPr>
          <a:prstGeom prst="rect">
            <a:avLst/>
          </a:prstGeom>
        </p:spPr>
        <p:txBody>
          <a:bodyPr/>
          <a:lstStyle/>
          <a:p>
            <a:r>
              <a:t>What is dbatools?</a:t>
            </a:r>
          </a:p>
        </p:txBody>
      </p:sp>
      <p:sp>
        <p:nvSpPr>
          <p:cNvPr id="219" name="Open Source Powershell module for data professionals…"/>
          <p:cNvSpPr txBox="1">
            <a:spLocks noGrp="1"/>
          </p:cNvSpPr>
          <p:nvPr>
            <p:ph type="body" idx="1"/>
          </p:nvPr>
        </p:nvSpPr>
        <p:spPr>
          <a:prstGeom prst="rect">
            <a:avLst/>
          </a:prstGeom>
        </p:spPr>
        <p:txBody>
          <a:bodyPr>
            <a:normAutofit/>
          </a:bodyPr>
          <a:lstStyle/>
          <a:p>
            <a:pPr marL="413384" indent="-413384" defTabSz="543305">
              <a:spcBef>
                <a:spcPts val="2900"/>
              </a:spcBef>
              <a:buBlip>
                <a:blip r:embed="rId3"/>
              </a:buBlip>
              <a:defRPr sz="4464"/>
            </a:pPr>
            <a:r>
              <a:rPr dirty="0"/>
              <a:t>Open Source </a:t>
            </a:r>
            <a:r>
              <a:rPr lang="en-US" dirty="0"/>
              <a:t>PowerShell</a:t>
            </a:r>
            <a:r>
              <a:rPr dirty="0"/>
              <a:t> module for data professionals </a:t>
            </a:r>
          </a:p>
          <a:p>
            <a:pPr marL="413384" indent="-413384" defTabSz="543305">
              <a:spcBef>
                <a:spcPts val="2900"/>
              </a:spcBef>
              <a:buBlip>
                <a:blip r:embed="rId3"/>
              </a:buBlip>
              <a:defRPr sz="4464"/>
            </a:pPr>
            <a:r>
              <a:rPr dirty="0"/>
              <a:t>BDFL Chrissy </a:t>
            </a:r>
            <a:r>
              <a:rPr dirty="0" err="1"/>
              <a:t>LeMaire</a:t>
            </a:r>
            <a:endParaRPr dirty="0"/>
          </a:p>
          <a:p>
            <a:pPr marL="413384" indent="-413384" defTabSz="543305">
              <a:spcBef>
                <a:spcPts val="2900"/>
              </a:spcBef>
              <a:buBlip>
                <a:blip r:embed="rId3"/>
              </a:buBlip>
              <a:defRPr sz="4464"/>
            </a:pPr>
            <a:r>
              <a:rPr dirty="0"/>
              <a:t>Started July 2014</a:t>
            </a:r>
            <a:endParaRPr lang="en-US" dirty="0"/>
          </a:p>
          <a:p>
            <a:pPr marL="413384" indent="-413384" defTabSz="543305">
              <a:spcBef>
                <a:spcPts val="2900"/>
              </a:spcBef>
              <a:defRPr sz="4464"/>
            </a:pPr>
            <a:r>
              <a:rPr lang="en-US" dirty="0"/>
              <a:t>168 contributors</a:t>
            </a:r>
          </a:p>
          <a:p>
            <a:pPr marL="413384" indent="-413384" defTabSz="543305">
              <a:spcBef>
                <a:spcPts val="2900"/>
              </a:spcBef>
              <a:defRPr sz="4464"/>
            </a:pPr>
            <a:r>
              <a:rPr dirty="0"/>
              <a:t>1.0 on June 20, 2019</a:t>
            </a:r>
            <a:endParaRPr lang="en-US" dirty="0"/>
          </a:p>
          <a:p>
            <a:pPr marL="413384" indent="-413384" defTabSz="543305">
              <a:spcBef>
                <a:spcPts val="2900"/>
              </a:spcBef>
              <a:buBlip>
                <a:blip r:embed="rId3"/>
              </a:buBlip>
              <a:defRPr sz="4464"/>
            </a:pPr>
            <a:endParaRPr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406399" y="266700"/>
            <a:ext cx="12192002" cy="2438400"/>
          </a:xfrm>
          <a:prstGeom prst="rect">
            <a:avLst/>
          </a:prstGeom>
        </p:spPr>
        <p:txBody>
          <a:bodyPr/>
          <a:lstStyle/>
          <a:p>
            <a:r>
              <a:rPr lang="en-US" dirty="0" err="1"/>
              <a:t>dbatools</a:t>
            </a:r>
            <a:r>
              <a:rPr lang="en-US"/>
              <a:t> Functions</a:t>
            </a:r>
            <a:endParaRPr dirty="0"/>
          </a:p>
        </p:txBody>
      </p:sp>
      <p:pic>
        <p:nvPicPr>
          <p:cNvPr id="2" name="Picture 1">
            <a:extLst>
              <a:ext uri="{FF2B5EF4-FFF2-40B4-BE49-F238E27FC236}">
                <a16:creationId xmlns:a16="http://schemas.microsoft.com/office/drawing/2014/main" id="{B82A4072-14DE-4528-92BF-0FE09EC8016F}"/>
              </a:ext>
            </a:extLst>
          </p:cNvPr>
          <p:cNvPicPr>
            <a:picLocks noChangeAspect="1"/>
          </p:cNvPicPr>
          <p:nvPr/>
        </p:nvPicPr>
        <p:blipFill>
          <a:blip r:embed="rId2"/>
          <a:stretch>
            <a:fillRect/>
          </a:stretch>
        </p:blipFill>
        <p:spPr>
          <a:xfrm>
            <a:off x="417533" y="2377440"/>
            <a:ext cx="12180868" cy="3876960"/>
          </a:xfrm>
          <a:prstGeom prst="rect">
            <a:avLst/>
          </a:prstGeom>
        </p:spPr>
      </p:pic>
      <p:sp>
        <p:nvSpPr>
          <p:cNvPr id="4" name="TextBox 3">
            <a:extLst>
              <a:ext uri="{FF2B5EF4-FFF2-40B4-BE49-F238E27FC236}">
                <a16:creationId xmlns:a16="http://schemas.microsoft.com/office/drawing/2014/main" id="{51AD25F9-22E8-441A-97EB-A6EBB57D8462}"/>
              </a:ext>
            </a:extLst>
          </p:cNvPr>
          <p:cNvSpPr txBox="1"/>
          <p:nvPr/>
        </p:nvSpPr>
        <p:spPr>
          <a:xfrm>
            <a:off x="406399" y="6332894"/>
            <a:ext cx="680955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600" b="0" i="0" u="none" strike="noStrike" cap="none" spc="0" normalizeH="0" baseline="0" dirty="0">
                <a:ln>
                  <a:noFill/>
                </a:ln>
                <a:solidFill>
                  <a:srgbClr val="558AAB"/>
                </a:solidFill>
                <a:effectLst/>
                <a:uFillTx/>
                <a:sym typeface="Helvetica Neue Bold Condensed"/>
                <a:hlinkClick r:id="rId3"/>
              </a:rPr>
              <a:t>https://dbatools.</a:t>
            </a:r>
            <a:r>
              <a:rPr lang="en-US" dirty="0">
                <a:hlinkClick r:id="rId3"/>
              </a:rPr>
              <a:t>io/commands/</a:t>
            </a:r>
            <a:endParaRPr lang="en-US" dirty="0"/>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a:hlinkClick r:id="rId4"/>
              </a:rPr>
              <a:t>https://docs.dbatools.io</a:t>
            </a:r>
            <a:endParaRPr lang="en-US" dirty="0"/>
          </a:p>
          <a:p>
            <a:pPr marL="571500" indent="-571500" algn="l">
              <a:buFont typeface="Arial" panose="020B0604020202020204" pitchFamily="34" charset="0"/>
              <a:buChar char="•"/>
            </a:pPr>
            <a:r>
              <a:rPr lang="en-US" dirty="0"/>
              <a:t>Find-</a:t>
            </a:r>
            <a:r>
              <a:rPr lang="en-US" dirty="0" err="1"/>
              <a:t>DbaCommand</a:t>
            </a:r>
            <a:endParaRPr lang="en-US" dirty="0"/>
          </a:p>
        </p:txBody>
      </p:sp>
    </p:spTree>
    <p:extLst>
      <p:ext uri="{BB962C8B-B14F-4D97-AF65-F5344CB8AC3E}">
        <p14:creationId xmlns:p14="http://schemas.microsoft.com/office/powerpoint/2010/main" val="21242966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dbatools vs. sqlserver"/>
          <p:cNvSpPr txBox="1">
            <a:spLocks noGrp="1"/>
          </p:cNvSpPr>
          <p:nvPr>
            <p:ph type="title"/>
          </p:nvPr>
        </p:nvSpPr>
        <p:spPr>
          <a:prstGeom prst="rect">
            <a:avLst/>
          </a:prstGeom>
        </p:spPr>
        <p:txBody>
          <a:bodyPr/>
          <a:lstStyle/>
          <a:p>
            <a:r>
              <a:t>dbatools vs. sqlserver</a:t>
            </a:r>
          </a:p>
        </p:txBody>
      </p:sp>
      <p:sp>
        <p:nvSpPr>
          <p:cNvPr id="224" name="Mega multitool vs. Swiss Army Knife…"/>
          <p:cNvSpPr txBox="1">
            <a:spLocks noGrp="1"/>
          </p:cNvSpPr>
          <p:nvPr>
            <p:ph type="body" idx="1"/>
          </p:nvPr>
        </p:nvSpPr>
        <p:spPr>
          <a:xfrm>
            <a:off x="1041400" y="2768600"/>
            <a:ext cx="10922000" cy="3646948"/>
          </a:xfrm>
          <a:prstGeom prst="rect">
            <a:avLst/>
          </a:prstGeom>
        </p:spPr>
        <p:txBody>
          <a:bodyPr/>
          <a:lstStyle/>
          <a:p>
            <a:pPr>
              <a:buBlip>
                <a:blip r:embed="rId3"/>
              </a:buBlip>
              <a:defRPr sz="4800"/>
            </a:pPr>
            <a:r>
              <a:rPr dirty="0"/>
              <a:t>Mega multitool vs. Swiss Army Knife</a:t>
            </a:r>
          </a:p>
          <a:p>
            <a:pPr>
              <a:buBlip>
                <a:blip r:embed="rId3"/>
              </a:buBlip>
              <a:defRPr sz="4800"/>
            </a:pPr>
            <a:r>
              <a:rPr dirty="0"/>
              <a:t>Release frequency </a:t>
            </a:r>
          </a:p>
          <a:p>
            <a:pPr>
              <a:buBlip>
                <a:blip r:embed="rId3"/>
              </a:buBlip>
              <a:defRPr sz="4800"/>
            </a:pPr>
            <a:r>
              <a:rPr dirty="0"/>
              <a:t>Community-driven</a:t>
            </a:r>
          </a:p>
        </p:txBody>
      </p:sp>
      <p:pic>
        <p:nvPicPr>
          <p:cNvPr id="225" name="SACAMPER.jpg" descr="SACAMPER.jpg"/>
          <p:cNvPicPr>
            <a:picLocks noChangeAspect="1"/>
          </p:cNvPicPr>
          <p:nvPr/>
        </p:nvPicPr>
        <p:blipFill>
          <a:blip r:embed="rId4"/>
          <a:stretch>
            <a:fillRect/>
          </a:stretch>
        </p:blipFill>
        <p:spPr>
          <a:xfrm>
            <a:off x="7395432" y="4023775"/>
            <a:ext cx="5009791" cy="5009791"/>
          </a:xfrm>
          <a:prstGeom prst="rect">
            <a:avLst/>
          </a:prstGeom>
          <a:ln w="12700">
            <a:miter lim="400000"/>
          </a:ln>
        </p:spPr>
      </p:pic>
      <p:pic>
        <p:nvPicPr>
          <p:cNvPr id="226" name="Worlds_largest_Swiss_Army_knife_wenger_giant_knife.jpg" descr="Worlds_largest_Swiss_Army_knife_wenger_giant_knife.jpg"/>
          <p:cNvPicPr>
            <a:picLocks noChangeAspect="1"/>
          </p:cNvPicPr>
          <p:nvPr/>
        </p:nvPicPr>
        <p:blipFill>
          <a:blip r:embed="rId5"/>
          <a:stretch>
            <a:fillRect/>
          </a:stretch>
        </p:blipFill>
        <p:spPr>
          <a:xfrm>
            <a:off x="348854" y="4023775"/>
            <a:ext cx="6848665" cy="49105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2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225"/>
                                        </p:tgtEl>
                                        <p:attrNameLst>
                                          <p:attrName>style.visibility</p:attrName>
                                        </p:attrNameLst>
                                      </p:cBhvr>
                                      <p:to>
                                        <p:strVal val="hidden"/>
                                      </p:to>
                                    </p:set>
                                  </p:childTnLst>
                                </p:cTn>
                              </p:par>
                              <p:par>
                                <p:cTn id="17" presetID="1" presetClass="exit" presetSubtype="0" fill="hold" grpId="5" nodeType="withEffect">
                                  <p:stCondLst>
                                    <p:cond delay="0"/>
                                  </p:stCondLst>
                                  <p:iterate>
                                    <p:tmAbs val="0"/>
                                  </p:iterate>
                                  <p:childTnLst>
                                    <p:set>
                                      <p:cBhvr>
                                        <p:cTn id="18" fill="hold">
                                          <p:stCondLst>
                                            <p:cond delay="0"/>
                                          </p:stCondLst>
                                        </p:cTn>
                                        <p:tgtEl>
                                          <p:spTgt spid="2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22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2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uiExpand="1" build="p" bldLvl="5" advAuto="0"/>
      <p:bldP spid="225" grpId="2" uiExpand="1" animBg="1" advAuto="0"/>
      <p:bldP spid="225" grpId="4" uiExpand="1" animBg="1" advAuto="0"/>
      <p:bldP spid="226" grpId="3" uiExpand="1" animBg="1" advAuto="0"/>
      <p:bldP spid="226" grpId="5" uiExpan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MO"/>
          <p:cNvSpPr txBox="1">
            <a:spLocks noGrp="1"/>
          </p:cNvSpPr>
          <p:nvPr>
            <p:ph type="title"/>
          </p:nvPr>
        </p:nvSpPr>
        <p:spPr>
          <a:xfrm>
            <a:off x="1041400" y="266700"/>
            <a:ext cx="10922000" cy="1003300"/>
          </a:xfrm>
          <a:prstGeom prst="rect">
            <a:avLst/>
          </a:prstGeom>
        </p:spPr>
        <p:txBody>
          <a:bodyPr>
            <a:normAutofit fontScale="90000"/>
          </a:bodyPr>
          <a:lstStyle/>
          <a:p>
            <a:r>
              <a:rPr lang="en-US" sz="6600" dirty="0"/>
              <a:t>Server Management Objects</a:t>
            </a:r>
            <a:endParaRPr sz="6000" dirty="0"/>
          </a:p>
        </p:txBody>
      </p:sp>
      <p:sp>
        <p:nvSpPr>
          <p:cNvPr id="243" name="Body"/>
          <p:cNvSpPr txBox="1">
            <a:spLocks noGrp="1"/>
          </p:cNvSpPr>
          <p:nvPr>
            <p:ph type="body" idx="1"/>
          </p:nvPr>
        </p:nvSpPr>
        <p:spPr>
          <a:prstGeom prst="rect">
            <a:avLst/>
          </a:prstGeom>
        </p:spPr>
        <p:txBody>
          <a:bodyPr/>
          <a:lstStyle/>
          <a:p>
            <a:pPr>
              <a:buBlip>
                <a:blip r:embed="rId3"/>
              </a:buBlip>
            </a:pPr>
            <a:r>
              <a:rPr lang="en-US" dirty="0"/>
              <a:t>Underpinning of Management Studio, </a:t>
            </a:r>
            <a:r>
              <a:rPr lang="en-US" dirty="0" err="1"/>
              <a:t>sqlserver</a:t>
            </a:r>
            <a:r>
              <a:rPr lang="en-US" dirty="0"/>
              <a:t> and </a:t>
            </a:r>
            <a:r>
              <a:rPr lang="en-US" dirty="0" err="1"/>
              <a:t>dbatools</a:t>
            </a:r>
            <a:endParaRPr lang="en-US" dirty="0"/>
          </a:p>
          <a:p>
            <a:r>
              <a:rPr lang="en-US" dirty="0"/>
              <a:t>Extensive compatibility</a:t>
            </a:r>
          </a:p>
          <a:p>
            <a:pPr>
              <a:buBlip>
                <a:blip r:embed="rId3"/>
              </a:buBlip>
            </a:pPr>
            <a:r>
              <a:rPr lang="en-US" dirty="0"/>
              <a:t>Can be unwieldy</a:t>
            </a:r>
          </a:p>
        </p:txBody>
      </p:sp>
      <p:pic>
        <p:nvPicPr>
          <p:cNvPr id="3" name="Picture 2" descr="A screenshot of a cell phone&#10;&#10;Description automatically generated">
            <a:extLst>
              <a:ext uri="{FF2B5EF4-FFF2-40B4-BE49-F238E27FC236}">
                <a16:creationId xmlns:a16="http://schemas.microsoft.com/office/drawing/2014/main" id="{65C91DAD-23A8-468A-AABA-22D096DC0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48" y="2533650"/>
            <a:ext cx="3000375" cy="688657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C5426AC3-8084-4DC2-A834-AE611DA2F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723" y="1171575"/>
            <a:ext cx="3000375" cy="831532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80A3267-4D7E-46FE-829A-CC0D4D784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5383" y="2533650"/>
            <a:ext cx="3409950" cy="69532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BDA0999-9149-4F68-802E-B35EF47713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8172" y="2076450"/>
            <a:ext cx="3581400" cy="7410450"/>
          </a:xfrm>
          <a:prstGeom prst="rect">
            <a:avLst/>
          </a:prstGeom>
        </p:spPr>
      </p:pic>
      <p:sp>
        <p:nvSpPr>
          <p:cNvPr id="10" name="Rectangle 9">
            <a:extLst>
              <a:ext uri="{FF2B5EF4-FFF2-40B4-BE49-F238E27FC236}">
                <a16:creationId xmlns:a16="http://schemas.microsoft.com/office/drawing/2014/main" id="{8C923287-8A0B-4E75-A9A2-58C475AECAD7}"/>
              </a:ext>
            </a:extLst>
          </p:cNvPr>
          <p:cNvSpPr/>
          <p:nvPr/>
        </p:nvSpPr>
        <p:spPr>
          <a:xfrm>
            <a:off x="45279" y="9486900"/>
            <a:ext cx="12459638" cy="276999"/>
          </a:xfrm>
          <a:prstGeom prst="rect">
            <a:avLst/>
          </a:prstGeom>
        </p:spPr>
        <p:txBody>
          <a:bodyPr wrap="square">
            <a:spAutoFit/>
          </a:bodyPr>
          <a:lstStyle/>
          <a:p>
            <a:r>
              <a:rPr lang="en-US" sz="1200" dirty="0"/>
              <a:t>https://docs.microsoft.com/en-us/sql/relational-databases/server-management-objects-smo/smo-object-model-diagram?view=sql-server-2017</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now, outdoor, skiing, man&#10;&#10;Description automatically generated">
            <a:extLst>
              <a:ext uri="{FF2B5EF4-FFF2-40B4-BE49-F238E27FC236}">
                <a16:creationId xmlns:a16="http://schemas.microsoft.com/office/drawing/2014/main" id="{031BBDD2-015E-411A-AB8D-CC60043A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004800" cy="9753600"/>
          </a:xfrm>
          <a:prstGeom prst="rect">
            <a:avLst/>
          </a:prstGeom>
        </p:spPr>
      </p:pic>
    </p:spTree>
    <p:extLst>
      <p:ext uri="{BB962C8B-B14F-4D97-AF65-F5344CB8AC3E}">
        <p14:creationId xmlns:p14="http://schemas.microsoft.com/office/powerpoint/2010/main" val="510824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at on a body of water&#10;&#10;Description automatically generated">
            <a:extLst>
              <a:ext uri="{FF2B5EF4-FFF2-40B4-BE49-F238E27FC236}">
                <a16:creationId xmlns:a16="http://schemas.microsoft.com/office/drawing/2014/main" id="{40A61F61-D824-45B1-9017-EF247B774D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1327" y="309039"/>
            <a:ext cx="9102146" cy="9135521"/>
          </a:xfrm>
          <a:prstGeom prst="rect">
            <a:avLst/>
          </a:prstGeom>
        </p:spPr>
      </p:pic>
    </p:spTree>
    <p:extLst>
      <p:ext uri="{BB962C8B-B14F-4D97-AF65-F5344CB8AC3E}">
        <p14:creationId xmlns:p14="http://schemas.microsoft.com/office/powerpoint/2010/main" val="394951386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7545-F1CE-49EF-8AB5-296B25B98D45}"/>
              </a:ext>
            </a:extLst>
          </p:cNvPr>
          <p:cNvSpPr>
            <a:spLocks noGrp="1"/>
          </p:cNvSpPr>
          <p:nvPr>
            <p:ph type="title"/>
          </p:nvPr>
        </p:nvSpPr>
        <p:spPr/>
        <p:txBody>
          <a:bodyPr/>
          <a:lstStyle/>
          <a:p>
            <a:r>
              <a:rPr lang="en-US" dirty="0"/>
              <a:t>Testimonials</a:t>
            </a:r>
          </a:p>
        </p:txBody>
      </p:sp>
      <p:pic>
        <p:nvPicPr>
          <p:cNvPr id="5" name="Picture 4" descr="A screenshot of a cell phone&#10;&#10;Description automatically generated">
            <a:extLst>
              <a:ext uri="{FF2B5EF4-FFF2-40B4-BE49-F238E27FC236}">
                <a16:creationId xmlns:a16="http://schemas.microsoft.com/office/drawing/2014/main" id="{F84D5DCD-D7DF-4885-8FB5-5F4CCF9E9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87" y="1928812"/>
            <a:ext cx="6157912" cy="619075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97AAB1F-381A-4C19-A748-0BF64AB59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399" y="1814513"/>
            <a:ext cx="6157913" cy="319390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8F8C28-CF98-4474-8E76-3EE6869808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736" y="4994124"/>
            <a:ext cx="6229187" cy="3621234"/>
          </a:xfrm>
          <a:prstGeom prst="rect">
            <a:avLst/>
          </a:prstGeom>
        </p:spPr>
      </p:pic>
    </p:spTree>
    <p:extLst>
      <p:ext uri="{BB962C8B-B14F-4D97-AF65-F5344CB8AC3E}">
        <p14:creationId xmlns:p14="http://schemas.microsoft.com/office/powerpoint/2010/main" val="10642578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ributing"/>
          <p:cNvSpPr txBox="1">
            <a:spLocks noGrp="1"/>
          </p:cNvSpPr>
          <p:nvPr>
            <p:ph type="title"/>
          </p:nvPr>
        </p:nvSpPr>
        <p:spPr>
          <a:prstGeom prst="rect">
            <a:avLst/>
          </a:prstGeom>
        </p:spPr>
        <p:txBody>
          <a:bodyPr/>
          <a:lstStyle/>
          <a:p>
            <a:r>
              <a:rPr lang="en-US" dirty="0"/>
              <a:t>Get Involved!</a:t>
            </a:r>
            <a:endParaRPr dirty="0"/>
          </a:p>
        </p:txBody>
      </p:sp>
      <p:sp>
        <p:nvSpPr>
          <p:cNvPr id="229" name="Issues…"/>
          <p:cNvSpPr txBox="1">
            <a:spLocks noGrp="1"/>
          </p:cNvSpPr>
          <p:nvPr>
            <p:ph type="body" idx="1"/>
          </p:nvPr>
        </p:nvSpPr>
        <p:spPr>
          <a:prstGeom prst="rect">
            <a:avLst/>
          </a:prstGeom>
        </p:spPr>
        <p:txBody>
          <a:bodyPr/>
          <a:lstStyle/>
          <a:p>
            <a:pPr>
              <a:buBlip>
                <a:blip r:embed="rId2"/>
              </a:buBlip>
            </a:pPr>
            <a:r>
              <a:rPr lang="en-US" dirty="0">
                <a:hlinkClick r:id="rId3"/>
              </a:rPr>
              <a:t>https://dbatools.io/</a:t>
            </a:r>
            <a:endParaRPr lang="en-US" dirty="0"/>
          </a:p>
          <a:p>
            <a:pPr>
              <a:buBlip>
                <a:blip r:embed="rId2"/>
              </a:buBlip>
            </a:pPr>
            <a:r>
              <a:rPr dirty="0"/>
              <a:t>Issues</a:t>
            </a:r>
            <a:r>
              <a:rPr lang="en-US" dirty="0"/>
              <a:t> &amp; Feature Request</a:t>
            </a:r>
            <a:endParaRPr dirty="0"/>
          </a:p>
          <a:p>
            <a:pPr>
              <a:buBlip>
                <a:blip r:embed="rId2"/>
              </a:buBlip>
            </a:pPr>
            <a:r>
              <a:rPr dirty="0"/>
              <a:t>Documentation</a:t>
            </a:r>
          </a:p>
          <a:p>
            <a:r>
              <a:rPr lang="en-US" dirty="0"/>
              <a:t>Slack!</a:t>
            </a:r>
          </a:p>
          <a:p>
            <a:pPr>
              <a:buBlip>
                <a:blip r:embed="rId2"/>
              </a:buBlip>
            </a:pPr>
            <a:r>
              <a:rPr dirty="0"/>
              <a:t>Code!</a:t>
            </a:r>
            <a:endParaRPr lang="en-US" dirty="0"/>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riding motorcycles on a city street&#10;&#10;Description automatically generated">
            <a:extLst>
              <a:ext uri="{FF2B5EF4-FFF2-40B4-BE49-F238E27FC236}">
                <a16:creationId xmlns:a16="http://schemas.microsoft.com/office/drawing/2014/main" id="{45DB4192-260E-437A-B08C-116CF0283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731"/>
            <a:ext cx="13004800" cy="9138137"/>
          </a:xfrm>
          <a:prstGeom prst="rect">
            <a:avLst/>
          </a:prstGeom>
        </p:spPr>
      </p:pic>
    </p:spTree>
    <p:extLst>
      <p:ext uri="{BB962C8B-B14F-4D97-AF65-F5344CB8AC3E}">
        <p14:creationId xmlns:p14="http://schemas.microsoft.com/office/powerpoint/2010/main" val="1103603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77" name="Dbatools"/>
          <p:cNvSpPr txBox="1">
            <a:spLocks noGrp="1"/>
          </p:cNvSpPr>
          <p:nvPr>
            <p:ph type="ctrTitle"/>
          </p:nvPr>
        </p:nvSpPr>
        <p:spPr>
          <a:xfrm>
            <a:off x="1422400" y="4350327"/>
            <a:ext cx="10541000" cy="2332182"/>
          </a:xfrm>
          <a:prstGeom prst="rect">
            <a:avLst/>
          </a:prstGeom>
        </p:spPr>
        <p:txBody>
          <a:bodyPr/>
          <a:lstStyle/>
          <a:p>
            <a:r>
              <a:rPr lang="en-US" dirty="0" err="1"/>
              <a:t>Dbatools</a:t>
            </a:r>
            <a:r>
              <a:rPr lang="en-US" dirty="0"/>
              <a:t> for the Uninitiated</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Where to Find Me"/>
          <p:cNvSpPr txBox="1">
            <a:spLocks noGrp="1"/>
          </p:cNvSpPr>
          <p:nvPr>
            <p:ph type="title"/>
          </p:nvPr>
        </p:nvSpPr>
        <p:spPr>
          <a:prstGeom prst="rect">
            <a:avLst/>
          </a:prstGeom>
        </p:spPr>
        <p:txBody>
          <a:bodyPr/>
          <a:lstStyle/>
          <a:p>
            <a:r>
              <a:t>Where to Find Me</a:t>
            </a:r>
          </a:p>
        </p:txBody>
      </p:sp>
      <p:sp>
        <p:nvSpPr>
          <p:cNvPr id="235" name="https://flxsql.com/…"/>
          <p:cNvSpPr txBox="1">
            <a:spLocks noGrp="1"/>
          </p:cNvSpPr>
          <p:nvPr>
            <p:ph type="body" sz="half" idx="1"/>
          </p:nvPr>
        </p:nvSpPr>
        <p:spPr>
          <a:xfrm>
            <a:off x="1032933" y="3349725"/>
            <a:ext cx="7667722" cy="4301068"/>
          </a:xfrm>
          <a:prstGeom prst="rect">
            <a:avLst/>
          </a:prstGeom>
        </p:spPr>
        <p:txBody>
          <a:bodyPr/>
          <a:lstStyle/>
          <a:p>
            <a:pPr marL="0" indent="0" defTabSz="463747">
              <a:spcBef>
                <a:spcPts val="2500"/>
              </a:spcBef>
              <a:buSzTx/>
              <a:buNone/>
              <a:defRPr sz="5372"/>
            </a:pPr>
            <a:r>
              <a:rPr dirty="0"/>
              <a:t>https://flxsql.com/</a:t>
            </a:r>
            <a:endParaRPr lang="en-US" dirty="0"/>
          </a:p>
          <a:p>
            <a:pPr marL="0" indent="0" defTabSz="463747">
              <a:spcBef>
                <a:spcPts val="2500"/>
              </a:spcBef>
              <a:buSzTx/>
              <a:buNone/>
              <a:defRPr sz="5372"/>
            </a:pPr>
            <a:r>
              <a:rPr lang="en-US" u="sng" dirty="0">
                <a:hlinkClick r:id="rId3"/>
              </a:rPr>
              <a:t>andy@flxsql.com</a:t>
            </a:r>
          </a:p>
          <a:p>
            <a:pPr marL="0" indent="0" defTabSz="463747">
              <a:spcBef>
                <a:spcPts val="2500"/>
              </a:spcBef>
              <a:buSzTx/>
              <a:buNone/>
              <a:defRPr sz="5372"/>
            </a:pPr>
            <a:r>
              <a:rPr dirty="0"/>
              <a:t>@</a:t>
            </a:r>
            <a:r>
              <a:rPr dirty="0" err="1"/>
              <a:t>alevyinroc</a:t>
            </a:r>
            <a:endParaRPr dirty="0"/>
          </a:p>
          <a:p>
            <a:pPr marL="0" lvl="2" indent="0" defTabSz="463747">
              <a:spcBef>
                <a:spcPts val="2500"/>
              </a:spcBef>
              <a:buSzTx/>
              <a:buNone/>
              <a:defRPr sz="5372"/>
            </a:pPr>
            <a:r>
              <a:rPr dirty="0"/>
              <a:t>      </a:t>
            </a:r>
          </a:p>
        </p:txBody>
      </p:sp>
      <p:pic>
        <p:nvPicPr>
          <p:cNvPr id="236" name="In-2C-128px-R.png" descr="In-2C-128px-R.png"/>
          <p:cNvPicPr>
            <a:picLocks noChangeAspect="1"/>
          </p:cNvPicPr>
          <p:nvPr/>
        </p:nvPicPr>
        <p:blipFill>
          <a:blip r:embed="rId4"/>
          <a:stretch>
            <a:fillRect/>
          </a:stretch>
        </p:blipFill>
        <p:spPr>
          <a:xfrm>
            <a:off x="1012256" y="6678462"/>
            <a:ext cx="941495" cy="866988"/>
          </a:xfrm>
          <a:prstGeom prst="rect">
            <a:avLst/>
          </a:prstGeom>
          <a:ln w="12700">
            <a:miter lim="400000"/>
          </a:ln>
        </p:spPr>
      </p:pic>
      <p:pic>
        <p:nvPicPr>
          <p:cNvPr id="237" name="Twitter_Logo_Blue.png" descr="Twitter_Logo_Blue.png"/>
          <p:cNvPicPr>
            <a:picLocks noChangeAspect="1"/>
          </p:cNvPicPr>
          <p:nvPr/>
        </p:nvPicPr>
        <p:blipFill>
          <a:blip r:embed="rId5"/>
          <a:stretch>
            <a:fillRect/>
          </a:stretch>
        </p:blipFill>
        <p:spPr>
          <a:xfrm>
            <a:off x="1967831" y="6431225"/>
            <a:ext cx="1361463" cy="1361463"/>
          </a:xfrm>
          <a:prstGeom prst="rect">
            <a:avLst/>
          </a:prstGeom>
          <a:ln w="12700">
            <a:miter lim="400000"/>
          </a:ln>
        </p:spPr>
      </p:pic>
      <p:pic>
        <p:nvPicPr>
          <p:cNvPr id="238" name="Slack_Mark_Web.png" descr="Slack_Mark_Web.png"/>
          <p:cNvPicPr>
            <a:picLocks noChangeAspect="1"/>
          </p:cNvPicPr>
          <p:nvPr/>
        </p:nvPicPr>
        <p:blipFill>
          <a:blip r:embed="rId6"/>
          <a:stretch>
            <a:fillRect/>
          </a:stretch>
        </p:blipFill>
        <p:spPr>
          <a:xfrm>
            <a:off x="2855494" y="6153565"/>
            <a:ext cx="1916782" cy="1916782"/>
          </a:xfrm>
          <a:prstGeom prst="rect">
            <a:avLst/>
          </a:prstGeom>
          <a:ln w="12700">
            <a:miter lim="400000"/>
          </a:ln>
        </p:spPr>
      </p:pic>
      <p:pic>
        <p:nvPicPr>
          <p:cNvPr id="239" name="Octocat.png" descr="Octocat.png"/>
          <p:cNvPicPr>
            <a:picLocks noChangeAspect="1"/>
          </p:cNvPicPr>
          <p:nvPr/>
        </p:nvPicPr>
        <p:blipFill>
          <a:blip r:embed="rId7"/>
          <a:stretch>
            <a:fillRect/>
          </a:stretch>
        </p:blipFill>
        <p:spPr>
          <a:xfrm>
            <a:off x="4383165" y="6546098"/>
            <a:ext cx="1361464" cy="1131716"/>
          </a:xfrm>
          <a:prstGeom prst="rect">
            <a:avLst/>
          </a:prstGeom>
          <a:ln w="12700">
            <a:miter lim="400000"/>
          </a:ln>
        </p:spPr>
      </p:pic>
      <p:pic>
        <p:nvPicPr>
          <p:cNvPr id="240" name="social media profile pic.jpg" descr="social media profile pic.jpg"/>
          <p:cNvPicPr>
            <a:picLocks noChangeAspect="1"/>
          </p:cNvPicPr>
          <p:nvPr/>
        </p:nvPicPr>
        <p:blipFill>
          <a:blip r:embed="rId8"/>
          <a:stretch>
            <a:fillRect/>
          </a:stretch>
        </p:blipFill>
        <p:spPr>
          <a:xfrm>
            <a:off x="8839779" y="1981100"/>
            <a:ext cx="3370947" cy="299415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CB96-6DC7-4BCD-947C-7BA3C7AA2BBE}"/>
              </a:ext>
            </a:extLst>
          </p:cNvPr>
          <p:cNvSpPr>
            <a:spLocks noGrp="1"/>
          </p:cNvSpPr>
          <p:nvPr>
            <p:ph type="title"/>
          </p:nvPr>
        </p:nvSpPr>
        <p:spPr/>
        <p:txBody>
          <a:bodyPr/>
          <a:lstStyle/>
          <a:p>
            <a:r>
              <a:rPr lang="en-US" dirty="0"/>
              <a:t>Where I’m Coming From</a:t>
            </a:r>
          </a:p>
        </p:txBody>
      </p:sp>
      <p:pic>
        <p:nvPicPr>
          <p:cNvPr id="4" name="DBCount.png" descr="DBCount.png">
            <a:extLst>
              <a:ext uri="{FF2B5EF4-FFF2-40B4-BE49-F238E27FC236}">
                <a16:creationId xmlns:a16="http://schemas.microsoft.com/office/drawing/2014/main" id="{90244C8C-2059-4676-BC58-DE476841BE34}"/>
              </a:ext>
            </a:extLst>
          </p:cNvPr>
          <p:cNvPicPr>
            <a:picLocks noChangeAspect="1"/>
          </p:cNvPicPr>
          <p:nvPr/>
        </p:nvPicPr>
        <p:blipFill>
          <a:blip r:embed="rId4"/>
          <a:stretch>
            <a:fillRect/>
          </a:stretch>
        </p:blipFill>
        <p:spPr>
          <a:xfrm>
            <a:off x="805426" y="1897823"/>
            <a:ext cx="10802938" cy="7307288"/>
          </a:xfrm>
          <a:prstGeom prst="rect">
            <a:avLst/>
          </a:prstGeom>
          <a:ln w="12700">
            <a:miter lim="400000"/>
          </a:ln>
        </p:spPr>
      </p:pic>
    </p:spTree>
    <p:custDataLst>
      <p:tags r:id="rId1"/>
    </p:custDataLst>
    <p:extLst>
      <p:ext uri="{BB962C8B-B14F-4D97-AF65-F5344CB8AC3E}">
        <p14:creationId xmlns:p14="http://schemas.microsoft.com/office/powerpoint/2010/main" val="8731608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rPr lang="en-US" dirty="0"/>
              <a:t>Agenda</a:t>
            </a:r>
            <a:endParaRPr dirty="0"/>
          </a:p>
        </p:txBody>
      </p:sp>
      <p:sp>
        <p:nvSpPr>
          <p:cNvPr id="3" name="Text Placeholder 2">
            <a:extLst>
              <a:ext uri="{FF2B5EF4-FFF2-40B4-BE49-F238E27FC236}">
                <a16:creationId xmlns:a16="http://schemas.microsoft.com/office/drawing/2014/main" id="{687E6A35-4A55-4AEC-ABF4-05271FE93DFD}"/>
              </a:ext>
            </a:extLst>
          </p:cNvPr>
          <p:cNvSpPr>
            <a:spLocks noGrp="1"/>
          </p:cNvSpPr>
          <p:nvPr>
            <p:ph type="body" idx="1"/>
          </p:nvPr>
        </p:nvSpPr>
        <p:spPr/>
        <p:txBody>
          <a:bodyPr>
            <a:normAutofit/>
          </a:bodyPr>
          <a:lstStyle/>
          <a:p>
            <a:r>
              <a:rPr lang="en-US" sz="4800" dirty="0"/>
              <a:t>Why Do We Script?</a:t>
            </a:r>
          </a:p>
          <a:p>
            <a:r>
              <a:rPr lang="en-US" sz="4800" dirty="0"/>
              <a:t>PowerShell </a:t>
            </a:r>
            <a:r>
              <a:rPr lang="en-US" sz="4800" dirty="0">
                <a:solidFill>
                  <a:srgbClr val="FF0000"/>
                </a:solidFill>
              </a:rPr>
              <a:t>❤</a:t>
            </a:r>
            <a:r>
              <a:rPr lang="en-US" sz="4800" dirty="0"/>
              <a:t> SQL Server</a:t>
            </a:r>
          </a:p>
          <a:p>
            <a:r>
              <a:rPr lang="en-US" sz="4800" dirty="0"/>
              <a:t>Demos</a:t>
            </a:r>
          </a:p>
        </p:txBody>
      </p:sp>
    </p:spTree>
    <p:extLst>
      <p:ext uri="{BB962C8B-B14F-4D97-AF65-F5344CB8AC3E}">
        <p14:creationId xmlns:p14="http://schemas.microsoft.com/office/powerpoint/2010/main" val="32910606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o am I?"/>
          <p:cNvSpPr txBox="1">
            <a:spLocks noGrp="1"/>
          </p:cNvSpPr>
          <p:nvPr>
            <p:ph type="title"/>
          </p:nvPr>
        </p:nvSpPr>
        <p:spPr>
          <a:prstGeom prst="rect">
            <a:avLst/>
          </a:prstGeom>
        </p:spPr>
        <p:txBody>
          <a:bodyPr/>
          <a:lstStyle/>
          <a:p>
            <a:r>
              <a:t>Who am I?</a:t>
            </a:r>
          </a:p>
        </p:txBody>
      </p:sp>
      <p:sp>
        <p:nvSpPr>
          <p:cNvPr id="183" name="Web Developer/Web Server Admin…"/>
          <p:cNvSpPr txBox="1">
            <a:spLocks noGrp="1"/>
          </p:cNvSpPr>
          <p:nvPr>
            <p:ph type="body" idx="1"/>
          </p:nvPr>
        </p:nvSpPr>
        <p:spPr>
          <a:xfrm>
            <a:off x="654206" y="1386676"/>
            <a:ext cx="10922001" cy="5715001"/>
          </a:xfrm>
          <a:prstGeom prst="rect">
            <a:avLst/>
          </a:prstGeom>
        </p:spPr>
        <p:txBody>
          <a:bodyPr/>
          <a:lstStyle/>
          <a:p>
            <a:pPr marL="543277" indent="-543277">
              <a:buBlip>
                <a:blip r:embed="rId3"/>
              </a:buBlip>
              <a:defRPr sz="4800"/>
            </a:pPr>
            <a:r>
              <a:rPr dirty="0"/>
              <a:t>Web Developer/Web Server Admin </a:t>
            </a:r>
          </a:p>
          <a:p>
            <a:pPr marL="543277" indent="-543277">
              <a:buBlip>
                <a:blip r:embed="rId3"/>
              </a:buBlip>
              <a:defRPr sz="4800"/>
            </a:pPr>
            <a:r>
              <a:rPr dirty="0"/>
              <a:t>Systems Integrator</a:t>
            </a:r>
          </a:p>
          <a:p>
            <a:pPr marL="543277" indent="-543277">
              <a:buBlip>
                <a:blip r:embed="rId3"/>
              </a:buBlip>
              <a:defRPr sz="4800"/>
            </a:pPr>
            <a:r>
              <a:rPr dirty="0"/>
              <a:t>Development DBA</a:t>
            </a:r>
          </a:p>
          <a:p>
            <a:pPr marL="543277" indent="-543277">
              <a:buBlip>
                <a:blip r:embed="rId3"/>
              </a:buBlip>
              <a:defRPr sz="4800"/>
            </a:pPr>
            <a:r>
              <a:rPr dirty="0"/>
              <a:t>Production DBA</a:t>
            </a:r>
          </a:p>
        </p:txBody>
      </p:sp>
      <p:sp>
        <p:nvSpPr>
          <p:cNvPr id="184" name="dbatools Contributor…"/>
          <p:cNvSpPr txBox="1"/>
          <p:nvPr/>
        </p:nvSpPr>
        <p:spPr>
          <a:xfrm>
            <a:off x="6472189" y="4482419"/>
            <a:ext cx="6201828" cy="49742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ctr">
            <a:normAutofit/>
          </a:bodyPr>
          <a:lstStyle/>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err="1"/>
              <a:t>dbatools</a:t>
            </a:r>
            <a:r>
              <a:rPr dirty="0"/>
              <a:t> Contributor </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User Group Leader</a:t>
            </a:r>
          </a:p>
          <a:p>
            <a:pPr marL="401637" indent="-401637" algn="l" defTabSz="587022">
              <a:spcBef>
                <a:spcPts val="3200"/>
              </a:spcBef>
              <a:buSzPct val="40000"/>
              <a:buBlip>
                <a:blip r:embed="rId3"/>
              </a:buBlip>
              <a:defRPr sz="4800">
                <a:solidFill>
                  <a:srgbClr val="737373"/>
                </a:solidFill>
                <a:latin typeface="Helvetica Neue"/>
                <a:ea typeface="Helvetica Neue"/>
                <a:cs typeface="Helvetica Neue"/>
                <a:sym typeface="Helvetica Neue"/>
              </a:defRPr>
            </a:pPr>
            <a:r>
              <a:rPr dirty="0"/>
              <a:t>SQL Saturday Organizer</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ho Am I?"/>
          <p:cNvSpPr txBox="1">
            <a:spLocks noGrp="1"/>
          </p:cNvSpPr>
          <p:nvPr>
            <p:ph type="title"/>
          </p:nvPr>
        </p:nvSpPr>
        <p:spPr>
          <a:prstGeom prst="rect">
            <a:avLst/>
          </a:prstGeom>
        </p:spPr>
        <p:txBody>
          <a:bodyPr/>
          <a:lstStyle/>
          <a:p>
            <a:r>
              <a:t>Who Am I?</a:t>
            </a:r>
          </a:p>
        </p:txBody>
      </p:sp>
      <p:pic>
        <p:nvPicPr>
          <p:cNvPr id="190" name="fullsizeoutput_67c0.jpeg" descr="fullsizeoutput_67c0.jpeg"/>
          <p:cNvPicPr>
            <a:picLocks noChangeAspect="1"/>
          </p:cNvPicPr>
          <p:nvPr/>
        </p:nvPicPr>
        <p:blipFill>
          <a:blip r:embed="rId3"/>
          <a:stretch>
            <a:fillRect/>
          </a:stretch>
        </p:blipFill>
        <p:spPr>
          <a:xfrm>
            <a:off x="383229" y="2295318"/>
            <a:ext cx="5416012" cy="7091365"/>
          </a:xfrm>
          <a:prstGeom prst="rect">
            <a:avLst/>
          </a:prstGeom>
          <a:ln w="12700">
            <a:miter lim="400000"/>
          </a:ln>
        </p:spPr>
      </p:pic>
      <p:pic>
        <p:nvPicPr>
          <p:cNvPr id="191" name="IMG_5447.jpeg" descr="IMG_5447.jpeg"/>
          <p:cNvPicPr>
            <a:picLocks noChangeAspect="1"/>
          </p:cNvPicPr>
          <p:nvPr/>
        </p:nvPicPr>
        <p:blipFill>
          <a:blip r:embed="rId4"/>
          <a:stretch>
            <a:fillRect/>
          </a:stretch>
        </p:blipFill>
        <p:spPr>
          <a:xfrm>
            <a:off x="5832035" y="2264822"/>
            <a:ext cx="7017536" cy="49497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afterEffect">
                                  <p:stCondLst>
                                    <p:cond delay="0"/>
                                  </p:stCondLst>
                                  <p:iterate>
                                    <p:tmAbs val="0"/>
                                  </p:iterate>
                                  <p:childTnLst>
                                    <p:set>
                                      <p:cBhvr>
                                        <p:cTn id="6" fill="hold"/>
                                        <p:tgtEl>
                                          <p:spTgt spid="19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4" nodeType="afterEffect">
                                  <p:stCondLst>
                                    <p:cond delay="0"/>
                                  </p:stCondLst>
                                  <p:iterate>
                                    <p:tmAbs val="0"/>
                                  </p:iterate>
                                  <p:childTnLst>
                                    <p:set>
                                      <p:cBhvr>
                                        <p:cTn id="9"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3" animBg="1" advAuto="0"/>
      <p:bldP spid="191"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BD61F-1880-4676-BA96-3C62EE7ABF33}"/>
              </a:ext>
            </a:extLst>
          </p:cNvPr>
          <p:cNvSpPr/>
          <p:nvPr/>
        </p:nvSpPr>
        <p:spPr>
          <a:xfrm>
            <a:off x="195178" y="9028839"/>
            <a:ext cx="12365789" cy="461665"/>
          </a:xfrm>
          <a:prstGeom prst="rect">
            <a:avLst/>
          </a:prstGeom>
        </p:spPr>
        <p:txBody>
          <a:bodyPr wrap="square">
            <a:spAutoFit/>
          </a:bodyPr>
          <a:lstStyle/>
          <a:p>
            <a:r>
              <a:rPr lang="en-US" sz="2400" dirty="0"/>
              <a:t>NASA Goddard Space Flight Center from Greenbelt, MD, USA [Public domain]</a:t>
            </a:r>
          </a:p>
        </p:txBody>
      </p:sp>
      <p:pic>
        <p:nvPicPr>
          <p:cNvPr id="6" name="Picture 5">
            <a:extLst>
              <a:ext uri="{FF2B5EF4-FFF2-40B4-BE49-F238E27FC236}">
                <a16:creationId xmlns:a16="http://schemas.microsoft.com/office/drawing/2014/main" id="{C5DE4B78-AB17-4C8D-AEFA-D8018CB0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733" y="301309"/>
            <a:ext cx="6046678" cy="8727530"/>
          </a:xfrm>
          <a:prstGeom prst="rect">
            <a:avLst/>
          </a:prstGeom>
        </p:spPr>
      </p:pic>
    </p:spTree>
    <p:extLst>
      <p:ext uri="{BB962C8B-B14F-4D97-AF65-F5344CB8AC3E}">
        <p14:creationId xmlns:p14="http://schemas.microsoft.com/office/powerpoint/2010/main" val="32939476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Why Automate?"/>
          <p:cNvSpPr txBox="1">
            <a:spLocks noGrp="1"/>
          </p:cNvSpPr>
          <p:nvPr>
            <p:ph type="title"/>
          </p:nvPr>
        </p:nvSpPr>
        <p:spPr>
          <a:prstGeom prst="rect">
            <a:avLst/>
          </a:prstGeom>
        </p:spPr>
        <p:txBody>
          <a:bodyPr/>
          <a:lstStyle/>
          <a:p>
            <a:r>
              <a:rPr dirty="0"/>
              <a:t>Why </a:t>
            </a:r>
            <a:r>
              <a:rPr lang="en-US" dirty="0"/>
              <a:t>Script</a:t>
            </a:r>
            <a:r>
              <a:rPr dirty="0"/>
              <a:t>?</a:t>
            </a:r>
          </a:p>
        </p:txBody>
      </p:sp>
      <p:sp>
        <p:nvSpPr>
          <p:cNvPr id="196" name="Documentation…"/>
          <p:cNvSpPr txBox="1">
            <a:spLocks noGrp="1"/>
          </p:cNvSpPr>
          <p:nvPr>
            <p:ph type="body" idx="1"/>
          </p:nvPr>
        </p:nvSpPr>
        <p:spPr>
          <a:prstGeom prst="rect">
            <a:avLst/>
          </a:prstGeom>
        </p:spPr>
        <p:txBody>
          <a:bodyPr/>
          <a:lstStyle/>
          <a:p>
            <a:pPr>
              <a:buBlip>
                <a:blip r:embed="rId3"/>
              </a:buBlip>
              <a:defRPr sz="4800"/>
            </a:pPr>
            <a:r>
              <a:rPr dirty="0"/>
              <a:t>Scripting is </a:t>
            </a:r>
            <a:r>
              <a:rPr lang="en-US" dirty="0"/>
              <a:t>documentation</a:t>
            </a:r>
            <a:endParaRPr dirty="0"/>
          </a:p>
          <a:p>
            <a:pPr>
              <a:defRPr sz="4800"/>
            </a:pPr>
            <a:r>
              <a:rPr lang="en-US" dirty="0"/>
              <a:t>Trackable</a:t>
            </a:r>
            <a:endParaRPr dirty="0"/>
          </a:p>
          <a:p>
            <a:pPr>
              <a:defRPr sz="4800"/>
            </a:pPr>
            <a:r>
              <a:rPr lang="en-US" dirty="0"/>
              <a:t>Repeatable</a:t>
            </a:r>
            <a:endParaRPr dirty="0"/>
          </a:p>
          <a:p>
            <a:pPr>
              <a:buBlip>
                <a:blip r:embed="rId3"/>
              </a:buBlip>
              <a:defRPr sz="4800"/>
            </a:pPr>
            <a:r>
              <a:rPr dirty="0"/>
              <a:t>Scalable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1" uiExpand="1" build="p" bldLvl="5"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twitter.com/kirkdborne/status/804145411997007873"/>
          <p:cNvSpPr txBox="1"/>
          <p:nvPr/>
        </p:nvSpPr>
        <p:spPr>
          <a:xfrm>
            <a:off x="617297" y="8996512"/>
            <a:ext cx="11032694" cy="647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https://twitter.com/kirkdborne/status/804145411997007873</a:t>
            </a:r>
          </a:p>
        </p:txBody>
      </p:sp>
      <p:pic>
        <p:nvPicPr>
          <p:cNvPr id="201" name="Cyhd4ntXgAAyULk.jpg-large.jpeg" descr="Cyhd4ntXgAAyULk.jpg-large.jpeg"/>
          <p:cNvPicPr>
            <a:picLocks noChangeAspect="1"/>
          </p:cNvPicPr>
          <p:nvPr/>
        </p:nvPicPr>
        <p:blipFill>
          <a:blip r:embed="rId2"/>
          <a:stretch>
            <a:fillRect/>
          </a:stretch>
        </p:blipFill>
        <p:spPr>
          <a:xfrm>
            <a:off x="36875" y="234433"/>
            <a:ext cx="11934136" cy="8486497"/>
          </a:xfrm>
          <a:prstGeom prst="rect">
            <a:avLst/>
          </a:prstGeom>
          <a:ln w="12700">
            <a:miter lim="400000"/>
          </a:ln>
        </p:spPr>
      </p:pic>
    </p:spTree>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1343</TotalTime>
  <Words>483</Words>
  <Application>Microsoft Office PowerPoint</Application>
  <PresentationFormat>Custom</PresentationFormat>
  <Paragraphs>90</Paragraphs>
  <Slides>20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Helvetica</vt:lpstr>
      <vt:lpstr>Helvetica Neue</vt:lpstr>
      <vt:lpstr>Helvetica Neue Bold Condensed</vt:lpstr>
      <vt:lpstr>Helvetica Neue Light</vt:lpstr>
      <vt:lpstr>Blueprint</vt:lpstr>
      <vt:lpstr>dbatools for the Uninitiated</vt:lpstr>
      <vt:lpstr>Dbatools for the Uninitiated</vt:lpstr>
      <vt:lpstr>Where I’m Coming From</vt:lpstr>
      <vt:lpstr>Agenda</vt:lpstr>
      <vt:lpstr>Who am I?</vt:lpstr>
      <vt:lpstr>Who Am I?</vt:lpstr>
      <vt:lpstr>PowerPoint Presentation</vt:lpstr>
      <vt:lpstr>Why Script?</vt:lpstr>
      <vt:lpstr>PowerPoint Presentation</vt:lpstr>
      <vt:lpstr>PowerShell &amp; SQL Server</vt:lpstr>
      <vt:lpstr>What is dbatools?</vt:lpstr>
      <vt:lpstr>dbatools Functions</vt:lpstr>
      <vt:lpstr>dbatools vs. sqlserver</vt:lpstr>
      <vt:lpstr>Server Management Objects</vt:lpstr>
      <vt:lpstr>PowerPoint Presentation</vt:lpstr>
      <vt:lpstr>PowerPoint Presentation</vt:lpstr>
      <vt:lpstr>Testimonials</vt:lpstr>
      <vt:lpstr>Get Involved!</vt:lpstr>
      <vt:lpstr>PowerPoint Presentation</vt:lpstr>
      <vt:lpstr>Where to Find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Dbatools</dc:title>
  <cp:lastModifiedBy>Andy Levy</cp:lastModifiedBy>
  <cp:revision>79</cp:revision>
  <dcterms:modified xsi:type="dcterms:W3CDTF">2019-07-19T01:28:22Z</dcterms:modified>
</cp:coreProperties>
</file>